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54" d="100"/>
          <a:sy n="154" d="100"/>
        </p:scale>
        <p:origin x="1524" y="-478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0D603-6E6E-454F-8B9F-114C657C2CBD}" type="datetimeFigureOut">
              <a:rPr lang="ko-KR" altLang="en-US" smtClean="0"/>
              <a:t>2019-04-22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21B9-60D4-4F9C-A4D3-222C2B7E8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618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0D603-6E6E-454F-8B9F-114C657C2CBD}" type="datetimeFigureOut">
              <a:rPr lang="ko-KR" altLang="en-US" smtClean="0"/>
              <a:t>2019-04-22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21B9-60D4-4F9C-A4D3-222C2B7E8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183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0D603-6E6E-454F-8B9F-114C657C2CBD}" type="datetimeFigureOut">
              <a:rPr lang="ko-KR" altLang="en-US" smtClean="0"/>
              <a:t>2019-04-22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21B9-60D4-4F9C-A4D3-222C2B7E8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351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0D603-6E6E-454F-8B9F-114C657C2CBD}" type="datetimeFigureOut">
              <a:rPr lang="ko-KR" altLang="en-US" smtClean="0"/>
              <a:t>2019-04-22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21B9-60D4-4F9C-A4D3-222C2B7E8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17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0D603-6E6E-454F-8B9F-114C657C2CBD}" type="datetimeFigureOut">
              <a:rPr lang="ko-KR" altLang="en-US" smtClean="0"/>
              <a:t>2019-04-22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21B9-60D4-4F9C-A4D3-222C2B7E8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485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0D603-6E6E-454F-8B9F-114C657C2CBD}" type="datetimeFigureOut">
              <a:rPr lang="ko-KR" altLang="en-US" smtClean="0"/>
              <a:t>2019-04-22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21B9-60D4-4F9C-A4D3-222C2B7E8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40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0D603-6E6E-454F-8B9F-114C657C2CBD}" type="datetimeFigureOut">
              <a:rPr lang="ko-KR" altLang="en-US" smtClean="0"/>
              <a:t>2019-04-22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21B9-60D4-4F9C-A4D3-222C2B7E8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391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0D603-6E6E-454F-8B9F-114C657C2CBD}" type="datetimeFigureOut">
              <a:rPr lang="ko-KR" altLang="en-US" smtClean="0"/>
              <a:t>2019-04-22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21B9-60D4-4F9C-A4D3-222C2B7E8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13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0D603-6E6E-454F-8B9F-114C657C2CBD}" type="datetimeFigureOut">
              <a:rPr lang="ko-KR" altLang="en-US" smtClean="0"/>
              <a:t>2019-04-22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21B9-60D4-4F9C-A4D3-222C2B7E8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543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0D603-6E6E-454F-8B9F-114C657C2CBD}" type="datetimeFigureOut">
              <a:rPr lang="ko-KR" altLang="en-US" smtClean="0"/>
              <a:t>2019-04-22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21B9-60D4-4F9C-A4D3-222C2B7E8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98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0D603-6E6E-454F-8B9F-114C657C2CBD}" type="datetimeFigureOut">
              <a:rPr lang="ko-KR" altLang="en-US" smtClean="0"/>
              <a:t>2019-04-22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21B9-60D4-4F9C-A4D3-222C2B7E8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9129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0D603-6E6E-454F-8B9F-114C657C2CBD}" type="datetimeFigureOut">
              <a:rPr lang="ko-KR" altLang="en-US" smtClean="0"/>
              <a:t>2019-04-22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D21B9-60D4-4F9C-A4D3-222C2B7E8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237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hed.net/" TargetMode="External"/><Relationship Id="rId2" Type="http://schemas.openxmlformats.org/officeDocument/2006/relationships/hyperlink" Target="http://grad.hongik.ac.k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ad.hongik.ac.kr/renewal/sub_univ/admission/index.php?num=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Documents and Settings\admin\바탕 화면\마크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6299" y="4514296"/>
            <a:ext cx="2930525" cy="2923235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2507" y="273558"/>
            <a:ext cx="5915025" cy="552095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홍익대학교 경영대학원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야간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br>
              <a:rPr lang="en-US" altLang="ko-KR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      </a:t>
            </a:r>
            <a:r>
              <a:rPr lang="ko-KR" altLang="en-US" sz="2800" dirty="0" err="1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세무학</a:t>
            </a:r>
            <a:r>
              <a:rPr lang="ko-KR" altLang="en-US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전공</a:t>
            </a:r>
            <a:r>
              <a:rPr lang="ko-KR" altLang="en-US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소개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102626"/>
              </p:ext>
            </p:extLst>
          </p:nvPr>
        </p:nvGraphicFramePr>
        <p:xfrm>
          <a:off x="152507" y="964120"/>
          <a:ext cx="6565793" cy="496545"/>
        </p:xfrm>
        <a:graphic>
          <a:graphicData uri="http://schemas.openxmlformats.org/drawingml/2006/table">
            <a:tbl>
              <a:tblPr/>
              <a:tblGrid>
                <a:gridCol w="669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5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545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교육 목표 </a:t>
                      </a:r>
                    </a:p>
                  </a:txBody>
                  <a:tcPr marL="34127" marR="34127" marT="17003" marB="170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세무사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회계사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기업의 재무관리자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공무원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법률가 등을 대상으로 조세문제를 이해하고 해결하기 위한 기본능력과 깊이 있는 통찰력을 함양하는 것을 교육목표로 합니다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34127" marR="34127" marT="17003" marB="170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504012"/>
              </p:ext>
            </p:extLst>
          </p:nvPr>
        </p:nvGraphicFramePr>
        <p:xfrm>
          <a:off x="139806" y="2165719"/>
          <a:ext cx="6527693" cy="7528152"/>
        </p:xfrm>
        <a:graphic>
          <a:graphicData uri="http://schemas.openxmlformats.org/drawingml/2006/table">
            <a:tbl>
              <a:tblPr/>
              <a:tblGrid>
                <a:gridCol w="972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5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36745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조세분야에 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최적화된 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전공 수업 </a:t>
                      </a:r>
                    </a:p>
                  </a:txBody>
                  <a:tcPr marL="34127" marR="34127" marT="17003" marB="170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ㅇ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경영대학원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세무학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전공은 </a:t>
                      </a:r>
                      <a:r>
                        <a:rPr lang="ko-KR" altLang="en-US" sz="900" b="1" u="none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세무학만을</a:t>
                      </a:r>
                      <a:r>
                        <a:rPr lang="ko-KR" altLang="en-US" sz="900" b="1" u="none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별도 전공으로 운영하는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국내 최초의 대표 대학원 과정으로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세법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b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 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조세정책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세무회계를 아우르는 이론 및 실무 강좌 운영</a:t>
                      </a:r>
                      <a:endParaRPr lang="en-US" altLang="ko-KR" sz="9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171450" marR="0" lvl="0" indent="-17145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조세법과 세무 실무 및 이론에 관한 다양한 기초 강좌 개설</a:t>
                      </a:r>
                      <a:endParaRPr lang="en-US" altLang="ko-KR" sz="9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171450" marR="0" lvl="0" indent="-17145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조세제도의 체계적인 이해에 도움을 주고자 조세재정 및 정책에 관한 이론강좌 개설</a:t>
                      </a:r>
                      <a:endParaRPr lang="en-US" altLang="ko-KR" sz="9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171450" marR="0" lvl="0" indent="-17145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전문능력과 전략적 사고를 제고하기 위해 조세전략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부동산세무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국제조세 등 고급 강좌 개설</a:t>
                      </a:r>
                      <a:endParaRPr lang="en-US" altLang="ko-KR" sz="9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171450" marR="0" lvl="0" indent="-17145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조세분야에 대한 논문을 작성하고 체계적으로 학문을 연구할 수 있는 기초능력 배양​  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lvl="0" indent="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ㅇ경영대학원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내 경영학전공과 문화예술경영학전공의 다양한 강좌를 수강할 수 있어 다변화된 수업도 가능</a:t>
                      </a:r>
                      <a:endParaRPr lang="en-US" altLang="ko-KR" sz="9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34127" marR="34127" marT="17003" marB="170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6505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조세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회계 분야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최고의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전문 교수진 </a:t>
                      </a:r>
                    </a:p>
                  </a:txBody>
                  <a:tcPr marL="34127" marR="34127" marT="17003" marB="170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ㅇ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회계와 세무에 대한 전문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지식과 실무경력을 갖춘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최고의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교수진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으로 운영</a:t>
                      </a:r>
                      <a:endParaRPr lang="en-US" altLang="ko-KR" sz="900" kern="0" spc="0" baseline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171450" marR="0" lvl="0" indent="-17145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이재은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ko-KR" altLang="en-US" sz="900" b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교수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세무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학과장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회계전공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)/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고려대학교 경영학박사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/ </a:t>
                      </a: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삼일회계법인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근무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회계감사기준위원회 위원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b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ko-KR" altLang="ko-KR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금융투자업인가심사위원</a:t>
                      </a: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회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위원 등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/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재무회계 강의 </a:t>
                      </a:r>
                      <a:endParaRPr lang="en-US" altLang="ko-KR" sz="900" kern="0" spc="0" baseline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171450" marR="0" lvl="0" indent="-17145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김유찬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교수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세무학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전공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)/ Hamburg </a:t>
                      </a:r>
                      <a:r>
                        <a:rPr lang="en-US" altLang="ko-KR" sz="9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Univ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경제학박사 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한국조세연구원 연구위원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KPMG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프랑크푸르트 </a:t>
                      </a:r>
                      <a:b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</a:b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컨설턴트 등 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조세정책 등 강의</a:t>
                      </a:r>
                      <a:endParaRPr lang="en-US" altLang="ko-KR" sz="9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171450" marR="0" lvl="0" indent="-17145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윤재원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교수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세무회계 전공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)/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고려대학교 경영학박사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/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조세심판원 비상임심판관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국세청 국세행정개혁</a:t>
                      </a:r>
                      <a:b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</a:b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위원회 실무위원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 </a:t>
                      </a: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기획재정부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예규심사위원  등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 </a:t>
                      </a:r>
                      <a:r>
                        <a:rPr lang="ko-KR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세무회계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등 강의</a:t>
                      </a:r>
                      <a:endParaRPr lang="en-US" altLang="ko-KR" sz="900" kern="0" spc="0" baseline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171450" marR="0" indent="-171450" algn="l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조형태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교수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세무회계 전공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),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서울시립대 </a:t>
                      </a: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세무학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박사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/ </a:t>
                      </a: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삼일회계법인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Tax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본부 근무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한국세무학회 상임이사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b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한국납세자연합회 정책연구위원장 등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/</a:t>
                      </a: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세무학연구방법론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법인세론 등 강의</a:t>
                      </a:r>
                      <a:endParaRPr lang="en-US" altLang="ko-KR" sz="900" kern="0" spc="0" baseline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171450" marR="0" indent="-171450" algn="l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배원기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교수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세무학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전공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)/ </a:t>
                      </a:r>
                      <a:r>
                        <a:rPr lang="ko-KR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경영학박사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㈜</a:t>
                      </a: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디아이디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부사장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삼정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KPMG , </a:t>
                      </a: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김앤장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등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/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세무전략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비영리세무 등 강의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</a:p>
                    <a:p>
                      <a:pPr marL="171450" marR="0" indent="-171450" algn="l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임성균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ko-KR" altLang="en-US" sz="900" b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교수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조세법 전공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)/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Brown </a:t>
                      </a:r>
                      <a:r>
                        <a:rPr lang="en-US" altLang="ko-KR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Univ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경원대학교 </a:t>
                      </a:r>
                      <a:r>
                        <a:rPr lang="ko-KR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경영학박사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세무법인 다솔 부회장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국세청 광주지방</a:t>
                      </a:r>
                      <a:b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</a:b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국세청장 등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조세법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강의</a:t>
                      </a:r>
                      <a:endParaRPr lang="en-US" altLang="ko-KR" sz="900" kern="0" spc="0" baseline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171450" marR="0" lvl="0" indent="-17145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김경호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ko-KR" altLang="en-US" sz="900" b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교수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홍익대 부총장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회계전공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)/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회계</a:t>
                      </a:r>
                      <a:r>
                        <a:rPr lang="ko-KR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학박사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</a:t>
                      </a:r>
                      <a:r>
                        <a:rPr lang="ko-KR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Purdue </a:t>
                      </a:r>
                      <a:r>
                        <a:rPr lang="en-US" altLang="ko-KR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Univ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국가회계제도심의위원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.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재정통계자문위원 등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정부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회계 강의 </a:t>
                      </a:r>
                      <a:endParaRPr lang="en-US" altLang="ko-KR" sz="900" kern="0" spc="0" baseline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171450" marR="0" indent="-171450" algn="l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정영기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ko-KR" altLang="en-US" sz="900" b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교수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회계전공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)/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성균관</a:t>
                      </a:r>
                      <a:r>
                        <a:rPr lang="ko-KR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대학교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회계</a:t>
                      </a:r>
                      <a:r>
                        <a:rPr lang="ko-KR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학박사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세무학회장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재경부 세제발전심의위원  등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세무회계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강의</a:t>
                      </a:r>
                      <a:endParaRPr lang="en-US" altLang="ko-KR" sz="900" kern="0" spc="0" baseline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171450" marR="0" indent="-171450" algn="l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조세 및 세무정책 관련 최고 전문 비전임 교수들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국세청 출신 등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)</a:t>
                      </a:r>
                    </a:p>
                    <a:p>
                      <a:pPr marL="0" marR="0" indent="0" algn="l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ㅇ경영학과와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문화예술경영학과의 전공 교수진들이 담당하는 경영대학원 강좌를 수강 가능</a:t>
                      </a:r>
                      <a:endParaRPr lang="en-US" altLang="ko-KR" sz="900" kern="0" spc="0" baseline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34127" marR="34127" marT="17003" marB="170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173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조세실무와 </a:t>
                      </a:r>
                      <a:b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</a:b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박사과정까지 </a:t>
                      </a:r>
                      <a:b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</a:b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연계가능한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정식 석사과정</a:t>
                      </a:r>
                    </a:p>
                  </a:txBody>
                  <a:tcPr marL="34127" marR="34127" marT="17003" marB="170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ㅇ세무분야에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실무경험을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갖춘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분들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에게 최적의 강좌로 운영되며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졸업후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석사학위를 수여하는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석사과정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대학원</a:t>
                      </a:r>
                      <a:b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(5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학기 제 과정임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</a:p>
                    <a:p>
                      <a:pPr marL="0" marR="0" lvl="0" indent="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ㅇ정식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석사학위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과정으로서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희망할 경우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주로 야간수업 중심으로 운영되는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홍익대학교 일반대학원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세무학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b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</a:b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 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박사과정으로 연계 가능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(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박사과정 입학 </a:t>
                      </a: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희망시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다양한 조언 가능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endParaRPr lang="en-US" altLang="ko-KR" sz="9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34127" marR="34127" marT="17003" marB="170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8793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활성화된 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자치학생 활동과 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네트워킹 </a:t>
                      </a:r>
                    </a:p>
                  </a:txBody>
                  <a:tcPr marL="34127" marR="34127" marT="17003" marB="170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ㅇ자체적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원우회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활동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이 매우 활발하여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정기적 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MT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등을 통해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재학생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졸업생들과의 네트워킹이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이루어짐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171450" marR="0" lvl="0" indent="-17145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세무사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회계사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변호사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국세청 및 </a:t>
                      </a: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지자체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국세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/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지방세 공무원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기업체 회계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/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세무 임직원  등으로 구성된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재학생  및  졸업생들과의  자발적이고  자율적인 </a:t>
                      </a: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원우회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내 활성화된 정보 교류를 추구함</a:t>
                      </a:r>
                      <a:endParaRPr lang="en-US" altLang="ko-KR" sz="900" kern="0" spc="0" baseline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ㅇ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홍익대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일반대학원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세무학과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석사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박사과정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)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학생들과도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정기적인 교류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를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통해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세무학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전공자들의 </a:t>
                      </a:r>
                      <a:b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시너지를 최대화할 수 있도록 운영</a:t>
                      </a:r>
                      <a:endParaRPr lang="en-US" altLang="ko-KR" sz="900" kern="0" spc="0" baseline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34127" marR="34127" marT="17003" marB="170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6899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야간 수업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</a:t>
                      </a:r>
                    </a:p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뛰어난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접근성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</a:t>
                      </a:r>
                    </a:p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편리한 주차시설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등 수업 참여 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편의성</a:t>
                      </a:r>
                    </a:p>
                  </a:txBody>
                  <a:tcPr marL="34127" marR="34127" marT="17003" marB="170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ㅇ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야간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수업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으로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진행되는 과정이므로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재직자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학생들의 수업 참석이 편리함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ㅇ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마포구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상수동에 소재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하여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신촌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영등포 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여의도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등 강서 지구 재직자들의 수업 참여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접근성</a:t>
                      </a: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이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아주 좋음</a:t>
                      </a:r>
                      <a:endParaRPr lang="en-US" altLang="ko-KR" sz="900" kern="0" spc="0" baseline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강서지구 사무실에서 차량 </a:t>
                      </a: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이동시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10~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30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분 내외 거리 소재</a:t>
                      </a:r>
                      <a:b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편리한 인근 대중교통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(2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호선 </a:t>
                      </a: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홍대입구역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6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호선 </a:t>
                      </a: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상수역에서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도보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10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분 내외 거리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</a:p>
                    <a:p>
                      <a:pPr marL="0" marR="0" lvl="0" indent="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대학원 재학생 대상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할인주차제도</a:t>
                      </a:r>
                      <a:r>
                        <a:rPr lang="en-US" altLang="ko-KR" sz="900" b="1" kern="0" spc="0" baseline="7000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*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운영</a:t>
                      </a:r>
                      <a:b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en-US" altLang="ko-KR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 * 5</a:t>
                      </a:r>
                      <a:r>
                        <a:rPr lang="ko-KR" altLang="en-US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시 이후에는 </a:t>
                      </a:r>
                      <a:r>
                        <a:rPr lang="en-US" altLang="ko-KR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4</a:t>
                      </a:r>
                      <a:r>
                        <a:rPr lang="ko-KR" altLang="en-US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시간까지 </a:t>
                      </a:r>
                      <a:r>
                        <a:rPr lang="en-US" altLang="ko-KR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2,000</a:t>
                      </a:r>
                      <a:r>
                        <a:rPr lang="ko-KR" altLang="en-US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원</a:t>
                      </a:r>
                      <a:r>
                        <a:rPr lang="en-US" altLang="ko-KR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초과시 </a:t>
                      </a:r>
                      <a:r>
                        <a:rPr lang="en-US" altLang="ko-KR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4,000</a:t>
                      </a:r>
                      <a:r>
                        <a:rPr lang="ko-KR" altLang="en-US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원</a:t>
                      </a:r>
                      <a:r>
                        <a:rPr lang="en-US" altLang="ko-KR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r>
                        <a:rPr lang="ko-KR" altLang="en-US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의 </a:t>
                      </a:r>
                      <a:r>
                        <a:rPr lang="ko-KR" altLang="en-US" sz="800" i="1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할인주차권</a:t>
                      </a:r>
                      <a:r>
                        <a:rPr lang="ko-KR" altLang="en-US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구입 가능</a:t>
                      </a:r>
                      <a:r>
                        <a:rPr lang="en-US" altLang="ko-KR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; 5</a:t>
                      </a:r>
                      <a:r>
                        <a:rPr lang="ko-KR" altLang="en-US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시 이전은 시간당 </a:t>
                      </a:r>
                      <a:r>
                        <a:rPr lang="en-US" altLang="ko-KR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2,000</a:t>
                      </a:r>
                      <a:r>
                        <a:rPr lang="ko-KR" altLang="en-US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원 </a:t>
                      </a:r>
                      <a:r>
                        <a:rPr lang="ko-KR" altLang="en-US" sz="800" i="1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주차권</a:t>
                      </a:r>
                      <a:r>
                        <a:rPr lang="ko-KR" altLang="en-US" sz="800" i="1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구입 가능</a:t>
                      </a:r>
                      <a:endParaRPr lang="en-US" altLang="ko-KR" sz="800" i="1" kern="0" spc="0" baseline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685800" rtl="0" eaLnBrk="1" fontAlgn="base" latinLnBrk="1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ㅇ대부분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수업이 정문소재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홍문관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에서 진행되므로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대중교통과 주차장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홍문관 동일건물 소재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)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에서 접근이 편리함</a:t>
                      </a:r>
                      <a:endParaRPr lang="en-US" altLang="ko-KR" sz="9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34127" marR="34127" marT="17003" marB="170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866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재직자 지원 </a:t>
                      </a:r>
                      <a:b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</a:b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장학제도</a:t>
                      </a:r>
                    </a:p>
                  </a:txBody>
                  <a:tcPr marL="34127" marR="34127" marT="17003" marB="170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ㅇ홍익대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경영대학원 내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재직자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학생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을 대상으로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장학제도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운영 </a:t>
                      </a:r>
                      <a:b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(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선발과정을 거쳐서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한 학기 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200/100</a:t>
                      </a:r>
                      <a:r>
                        <a:rPr lang="ko-KR" altLang="en-US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만원의 장학금 제도 운영</a:t>
                      </a:r>
                      <a:r>
                        <a:rPr lang="en-US" altLang="ko-KR" sz="900" kern="0" spc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</a:p>
                  </a:txBody>
                  <a:tcPr marL="34127" marR="34127" marT="17003" marB="170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663143" y="1568614"/>
            <a:ext cx="50690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b="1" kern="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세무사를 위한 </a:t>
            </a:r>
            <a:r>
              <a:rPr lang="en-US" altLang="ko-KR" sz="1600" b="1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“</a:t>
            </a:r>
            <a:r>
              <a:rPr lang="ko-KR" altLang="en-US" sz="1600" b="1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홍익대 경영대학원 </a:t>
            </a:r>
            <a:r>
              <a:rPr lang="ko-KR" altLang="en-US" sz="1600" b="1" kern="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세무학</a:t>
            </a:r>
            <a:r>
              <a:rPr lang="ko-KR" altLang="en-US" sz="1600" b="1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전공</a:t>
            </a:r>
            <a:r>
              <a:rPr lang="en-US" altLang="ko-KR" sz="1600" b="1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”</a:t>
            </a:r>
            <a:r>
              <a:rPr lang="ko-KR" altLang="en-US" sz="1600" b="1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의 </a:t>
            </a:r>
            <a:r>
              <a:rPr lang="ko-KR" altLang="en-US" sz="1600" b="1" kern="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특장점 </a:t>
            </a:r>
            <a:endParaRPr lang="ko-KR" altLang="en-US" sz="1600" dirty="0">
              <a:solidFill>
                <a:srgbClr val="0070C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95956" y="1821452"/>
            <a:ext cx="622300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20000"/>
              </a:lnSpc>
            </a:pPr>
            <a:r>
              <a:rPr lang="ko-KR" altLang="en-US" sz="1200" b="1" kern="0" spc="0" dirty="0" err="1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세무학</a:t>
            </a:r>
            <a:r>
              <a:rPr lang="ko-KR" altLang="en-US" sz="1200" b="1" kern="0" spc="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 전공으로 운영하는 국내 최초의 대표 대학원</a:t>
            </a:r>
            <a:endParaRPr lang="en-US" altLang="ko-KR" sz="1200" b="1" kern="0" spc="0" dirty="0"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1547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25475" y="1527175"/>
            <a:ext cx="831850" cy="177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8851" y="778246"/>
            <a:ext cx="6069574" cy="8510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1. </a:t>
            </a:r>
            <a:r>
              <a:rPr kumimoji="0" lang="ko-KR" altLang="ko-K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이수과정 </a:t>
            </a:r>
            <a:r>
              <a:rPr kumimoji="0" lang="ko-KR" altLang="ko-KR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   </a:t>
            </a:r>
            <a:r>
              <a:rPr lang="ko-KR" altLang="ko-KR" sz="800" b="1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석사학위과정 (야간)      </a:t>
            </a:r>
            <a:r>
              <a:rPr kumimoji="0" lang="ko-KR" altLang="ko-K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                                                     </a:t>
            </a:r>
            <a:b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endParaRPr kumimoji="0" lang="ko-KR" altLang="ko-K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2. 모집전공</a:t>
            </a:r>
            <a:r>
              <a:rPr kumimoji="0" lang="ko-KR" altLang="ko-KR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  </a:t>
            </a:r>
            <a:endParaRPr kumimoji="0" lang="en-US" altLang="ko-KR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 </a:t>
            </a:r>
            <a:endParaRPr lang="en-US" altLang="ko-KR" sz="90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ko-KR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en-US" altLang="ko-KR" sz="1000" b="1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3. 모집인원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       00명</a:t>
            </a:r>
            <a:b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endParaRPr kumimoji="0" lang="ko-KR" altLang="ko-K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4. 전형방법</a:t>
            </a:r>
            <a:r>
              <a:rPr kumimoji="0" lang="ko-KR" altLang="ko-K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     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서류전형 및 구술면접</a:t>
            </a:r>
            <a:endParaRPr kumimoji="0" lang="ko-KR" altLang="ko-K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                   </a:t>
            </a:r>
            <a:r>
              <a:rPr kumimoji="0" lang="en-US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      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  ▶응시전공과 관련 있는 경력자는 전형에서 우대함</a:t>
            </a:r>
            <a:endParaRPr kumimoji="0" lang="ko-KR" altLang="ko-K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5. 지원자격</a:t>
            </a:r>
            <a:r>
              <a:rPr kumimoji="0" lang="ko-KR" altLang="ko-K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0" lang="ko-KR" altLang="ko-KR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    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① 학사학위 취득자 </a:t>
            </a:r>
            <a:r>
              <a:rPr kumimoji="0" lang="ko-KR" altLang="ko-K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및 201</a:t>
            </a:r>
            <a:r>
              <a:rPr kumimoji="0" lang="en-US" altLang="ko-K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9</a:t>
            </a:r>
            <a:r>
              <a:rPr kumimoji="0" lang="ko-KR" altLang="ko-K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년 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8월 31일 이전 학사학위 취득예정자</a:t>
            </a:r>
            <a:endParaRPr kumimoji="0" lang="ko-KR" altLang="ko-K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               </a:t>
            </a:r>
            <a:r>
              <a:rPr kumimoji="0" lang="en-US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      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 </a:t>
            </a:r>
            <a:r>
              <a:rPr kumimoji="0" lang="en-US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kumimoji="0" lang="en-US" altLang="ko-KR" sz="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0" lang="en-US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 ② 법령에 의하여 위 ①과 동등 이상의 학력이 있다고 인정된 자</a:t>
            </a:r>
            <a:endParaRPr kumimoji="0" lang="ko-KR" altLang="ko-K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6. 전형일정</a:t>
            </a:r>
            <a:endParaRPr kumimoji="0" lang="en-US" altLang="ko-KR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en-US" altLang="ko-KR" sz="1000" b="1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ko-KR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en-US" altLang="ko-KR" sz="1000" b="1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ko-KR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en-US" altLang="ko-KR" sz="1000" b="1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ko-KR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en-US" altLang="ko-KR" sz="1000" b="1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en-US" altLang="ko-KR" sz="1000" b="1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 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   ※ </a:t>
            </a:r>
            <a:r>
              <a:rPr lang="ko-KR" altLang="ko-KR" sz="8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지원자가 많은 전공의 경우 개인별 구술면접 시간이 변경될 수 있으니</a:t>
            </a:r>
            <a:r>
              <a:rPr lang="ko-KR" altLang="ko-KR" sz="800" ker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en-US" altLang="ko-KR" sz="800" ker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5.16.(</a:t>
            </a:r>
            <a:r>
              <a:rPr lang="ko-KR" altLang="en-US" sz="8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목</a:t>
            </a:r>
            <a:r>
              <a:rPr lang="ko-KR" altLang="ko-KR" sz="8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대학원 입시홈페이지 확인 바랍니다.</a:t>
            </a:r>
            <a:endParaRPr lang="en-US" altLang="ko-KR" sz="800" kern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ko-K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7. 제출서류 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아래의 서류를 </a:t>
            </a:r>
            <a:r>
              <a:rPr kumimoji="0" lang="ko-KR" altLang="ko-KR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인터넷 접수 후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 등기우편&lt;택배,퀵서비스 포함&gt; 또는 방문 제출하여야 함.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en-US" altLang="ko-KR" sz="80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en-US" altLang="ko-KR" sz="80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en-US" altLang="ko-KR" sz="80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en-US" altLang="ko-KR" sz="80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en-US" altLang="ko-KR" sz="80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en-US" altLang="ko-KR" sz="80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ko-KR" sz="80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    ※ </a:t>
            </a:r>
            <a:r>
              <a:rPr lang="ko-KR" altLang="ko-KR" sz="8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제출한 자료는 반환하지 않습니다.</a:t>
            </a:r>
            <a:endParaRPr lang="en-US" altLang="ko-KR" sz="800" kern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ko-K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8. 전형료</a:t>
            </a:r>
            <a:r>
              <a:rPr kumimoji="0" lang="ko-KR" altLang="ko-KR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: 70,000원 &lt;인터넷 접수 수수료 별도&gt;</a:t>
            </a:r>
            <a:endParaRPr lang="en-US" altLang="ko-KR" sz="6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ko-K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9. 장학제도</a:t>
            </a:r>
            <a:r>
              <a:rPr kumimoji="0" lang="ko-KR" altLang="ko-KR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 : 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재직자 중 선정하여 매</a:t>
            </a:r>
            <a:r>
              <a:rPr kumimoji="0" lang="en-US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학기 200만원/100만원의 특별장학금 지급함.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                                                                                     ※ </a:t>
            </a:r>
            <a:r>
              <a:rPr kumimoji="0" lang="ko-KR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홍익대 대학원 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홈페이지 : 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hlinkClick r:id="rId2"/>
              </a:rPr>
              <a:t>http://grad.hongik.ac.kr</a:t>
            </a: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605570"/>
              </p:ext>
            </p:extLst>
          </p:nvPr>
        </p:nvGraphicFramePr>
        <p:xfrm>
          <a:off x="622300" y="1341119"/>
          <a:ext cx="5765802" cy="418465"/>
        </p:xfrm>
        <a:graphic>
          <a:graphicData uri="http://schemas.openxmlformats.org/drawingml/2006/table">
            <a:tbl>
              <a:tblPr/>
              <a:tblGrid>
                <a:gridCol w="1164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1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465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경영학전공</a:t>
                      </a:r>
                    </a:p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100" b="1" u="none" kern="0" spc="0" dirty="0" err="1">
                          <a:solidFill>
                            <a:srgbClr val="0070C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세무학전공</a:t>
                      </a:r>
                      <a:endParaRPr lang="en-US" altLang="ko-KR" sz="800" b="1" u="none" kern="0" spc="0" dirty="0">
                        <a:solidFill>
                          <a:srgbClr val="0070C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※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박사학위과정 지원을 희망하시는 분은 일반대학원 박사학위과정에 지원하시기 바랍니다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.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   일반대학원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주간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)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에도 석사학위과정이 개설되어 있습니다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. &lt;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일반대학원 모집요강 참조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&gt;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211310"/>
              </p:ext>
            </p:extLst>
          </p:nvPr>
        </p:nvGraphicFramePr>
        <p:xfrm>
          <a:off x="622300" y="5644503"/>
          <a:ext cx="5826125" cy="2450720"/>
        </p:xfrm>
        <a:graphic>
          <a:graphicData uri="http://schemas.openxmlformats.org/drawingml/2006/table">
            <a:tbl>
              <a:tblPr/>
              <a:tblGrid>
                <a:gridCol w="1398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7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제출서류</a:t>
                      </a:r>
                    </a:p>
                  </a:txBody>
                  <a:tcPr marL="16780" marR="16780" marT="16780" marB="16780" anchor="ctr">
                    <a:lnL>
                      <a:noFill/>
                    </a:lnL>
                    <a:lnR w="5080" cap="flat" cmpd="sng" algn="ctr">
                      <a:solidFill>
                        <a:srgbClr val="986C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986C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BE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E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세부내역</a:t>
                      </a:r>
                    </a:p>
                  </a:txBody>
                  <a:tcPr marL="16780" marR="16780" marT="16780" marB="16780" anchor="ctr">
                    <a:lnL w="5080" cap="flat" cmpd="sng" algn="ctr">
                      <a:solidFill>
                        <a:srgbClr val="986C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1430" cap="flat" cmpd="sng" algn="ctr">
                      <a:solidFill>
                        <a:srgbClr val="C0B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① </a:t>
                      </a:r>
                      <a:r>
                        <a:rPr lang="ko-KR" altLang="en-US" sz="800" b="1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입학원서</a:t>
                      </a:r>
                      <a:endParaRPr lang="ko-KR" altLang="en-US" sz="800" b="0" i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780" marR="16780" marT="16780" marB="16780" anchor="ctr">
                    <a:lnL>
                      <a:noFill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BE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20B0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8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인터넷 접수 후 </a:t>
                      </a:r>
                    </a:p>
                    <a:p>
                      <a:pPr marL="508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출력</a:t>
                      </a:r>
                    </a:p>
                  </a:txBody>
                  <a:tcPr marL="16780" marR="16780" marT="16780" marB="16780"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80AD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․ </a:t>
                      </a: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인터넷접수 시 원서상의 사진은 </a:t>
                      </a:r>
                      <a:r>
                        <a:rPr lang="en-US" altLang="ko-KR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3×4cm</a:t>
                      </a: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크기의 상반신칼라사진파일을 업로드</a:t>
                      </a:r>
                    </a:p>
                  </a:txBody>
                  <a:tcPr marL="16780" marR="16780" marT="16780" marB="16780" anchor="ctr">
                    <a:lnL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E828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967">
                <a:tc>
                  <a:txBody>
                    <a:bodyPr/>
                    <a:lstStyle/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② </a:t>
                      </a:r>
                      <a:r>
                        <a:rPr lang="ko-KR" altLang="en-US" sz="800" b="1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개인정보활용 동의서</a:t>
                      </a:r>
                      <a:endParaRPr lang="ko-KR" altLang="en-US" sz="800" b="0" i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780" marR="16780" marT="16780" marB="16780" anchor="ctr">
                    <a:lnL>
                      <a:noFill/>
                    </a:lnL>
                    <a:lnR w="5080" cap="flat" cmpd="sng" algn="ctr">
                      <a:solidFill>
                        <a:srgbClr val="20B0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20B0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80AD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0" marR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․ </a:t>
                      </a: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서명</a:t>
                      </a:r>
                      <a:r>
                        <a:rPr lang="en-US" altLang="ko-KR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날인</a:t>
                      </a:r>
                      <a:r>
                        <a:rPr lang="en-US" altLang="ko-KR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후 제출 </a:t>
                      </a:r>
                    </a:p>
                  </a:txBody>
                  <a:tcPr marL="16780" marR="16780" marT="16780" marB="16780" anchor="ctr">
                    <a:lnL w="5080" cap="flat" cmpd="sng" algn="ctr">
                      <a:solidFill>
                        <a:srgbClr val="E828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080" cap="flat" cmpd="sng" algn="ctr">
                      <a:solidFill>
                        <a:srgbClr val="E828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F029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149">
                <a:tc gridSpan="2">
                  <a:txBody>
                    <a:bodyPr/>
                    <a:lstStyle/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③ </a:t>
                      </a:r>
                      <a:r>
                        <a:rPr lang="ko-KR" altLang="en-US" sz="800" b="1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학사학위 졸업</a:t>
                      </a:r>
                      <a:r>
                        <a:rPr lang="en-US" altLang="ko-KR" sz="800" b="1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800" b="1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예정</a:t>
                      </a:r>
                      <a:r>
                        <a:rPr lang="en-US" altLang="ko-KR" sz="800" b="1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r>
                        <a:rPr lang="ko-KR" altLang="en-US" sz="800" b="1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증명서</a:t>
                      </a:r>
                      <a:endParaRPr lang="ko-KR" altLang="en-US" sz="800" b="0" i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780" marR="16780" marT="16780" marB="16780" anchor="ctr">
                    <a:lnL>
                      <a:noFill/>
                    </a:lnL>
                    <a:lnR w="5080" cap="flat" cmpd="sng" algn="ctr">
                      <a:solidFill>
                        <a:srgbClr val="F029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80AD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C1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50800" marR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․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학사 졸업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예정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증명서 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부 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800" b="0" i="0" u="sng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전문학사 졸업증명서는 제출 </a:t>
                      </a:r>
                      <a:r>
                        <a:rPr lang="ko-KR" altLang="en-US" sz="800" b="0" i="0" u="sng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안함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endParaRPr lang="ko-KR" altLang="en-US" sz="8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50800" marR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․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대학교 전체 학년 평점평균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예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:3.5/4.5)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이 명기된 성적증명서 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부</a:t>
                      </a:r>
                    </a:p>
                    <a:p>
                      <a:pPr marL="50800" marR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 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편입학자 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: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편입 전 대학의 성적증명서도 반드시 제출</a:t>
                      </a:r>
                    </a:p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․ </a:t>
                      </a:r>
                      <a:r>
                        <a:rPr lang="ko-KR" altLang="en-US" sz="800" b="1" i="0" u="sng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외국대학 학위취득자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인 경우 다음 서류를 제출</a:t>
                      </a:r>
                    </a:p>
                    <a:p>
                      <a:pPr marL="50800" marR="0" indent="0" algn="just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(1)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영문증명서는 원본 제출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800" b="0" i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영문이외의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증명서는 한글로 공증번역하여 제출</a:t>
                      </a:r>
                    </a:p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   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 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졸업증명서는 대학원 </a:t>
                      </a:r>
                      <a:r>
                        <a:rPr lang="ko-KR" altLang="en-US" sz="800" kern="0" spc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교학팀에서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원본대조 확인 후 사본 제출 가능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)</a:t>
                      </a:r>
                    </a:p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(2)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외국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중국제외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대학이 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UNESCO IAU WHED(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hlinkClick r:id="rId3"/>
                        </a:rPr>
                        <a:t>http://whed.net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의 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World Higher</a:t>
                      </a:r>
                      <a:endParaRPr lang="ko-KR" altLang="en-US" sz="8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     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Education Map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명단에 있는 경우 </a:t>
                      </a:r>
                      <a:r>
                        <a:rPr lang="ko-KR" altLang="en-US" sz="800" b="0" i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대학명이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포함된 해당화면을 출력하여 제출</a:t>
                      </a:r>
                    </a:p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    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명단에 없을 경우 해당국 대사관 또는 문화원의 “인가대학 </a:t>
                      </a:r>
                      <a:r>
                        <a:rPr lang="ko-KR" altLang="en-US" sz="800" b="0" i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확인서”제출</a:t>
                      </a:r>
                      <a:endParaRPr lang="en-US" altLang="ko-KR" sz="8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     </a:t>
                      </a:r>
                      <a:r>
                        <a:rPr lang="en-US" altLang="ko-KR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대학원 입시홈페이지 수험생</a:t>
                      </a:r>
                      <a:r>
                        <a:rPr lang="ko-KR" altLang="en-US" sz="700" b="0" i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유의사항 외국대학 </a:t>
                      </a:r>
                      <a:r>
                        <a:rPr lang="ko-KR" altLang="en-US" sz="700" b="0" i="0" baseline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학력확인서</a:t>
                      </a:r>
                      <a:r>
                        <a:rPr lang="ko-KR" altLang="en-US" sz="700" b="0" i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예시 참조</a:t>
                      </a:r>
                      <a:r>
                        <a:rPr lang="en-US" altLang="ko-KR" sz="700" b="0" i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endParaRPr lang="ko-KR" altLang="en-US" sz="7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508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 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   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중국대학 학위취득자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: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서울공자아카데미의 “교육부학위인증보고” 제출</a:t>
                      </a:r>
                    </a:p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(3)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학력조회 동의서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대학원입시홈페이지 소정양식 다운로드 후 작성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endParaRPr lang="ko-KR" altLang="en-US" sz="8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780" marR="16780" marT="16780" marB="16780" anchor="ctr">
                    <a:lnL w="5080" cap="flat" cmpd="sng" algn="ctr">
                      <a:solidFill>
                        <a:srgbClr val="F029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080" cap="flat" cmpd="sng" algn="ctr">
                      <a:solidFill>
                        <a:srgbClr val="F029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A02A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937">
                <a:tc gridSpan="2">
                  <a:txBody>
                    <a:bodyPr/>
                    <a:lstStyle/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④ </a:t>
                      </a:r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성적증명서</a:t>
                      </a:r>
                      <a:endParaRPr lang="ko-KR" altLang="en-US" sz="8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 </a:t>
                      </a:r>
                      <a:r>
                        <a:rPr lang="ko-KR" altLang="en-US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</a:t>
                      </a:r>
                      <a:r>
                        <a:rPr lang="en-US" altLang="ko-KR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우측하단에 수험번호를 기재하여 제출</a:t>
                      </a:r>
                      <a:r>
                        <a:rPr lang="en-US" altLang="ko-KR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endParaRPr lang="ko-KR" altLang="en-US" sz="8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  </a:t>
                      </a:r>
                    </a:p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 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※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학점은행 졸업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예정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)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자는 반드시</a:t>
                      </a:r>
                      <a:b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</a:b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     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국가평생교육진흥원에서 발행한 </a:t>
                      </a:r>
                      <a:b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</a:b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      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성적증명서 및 편입 전 성적증명서 </a:t>
                      </a:r>
                      <a:b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</a:b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      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모두 제출</a:t>
                      </a:r>
                    </a:p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 </a:t>
                      </a:r>
                    </a:p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</a:t>
                      </a:r>
                    </a:p>
                  </a:txBody>
                  <a:tcPr marL="16780" marR="16780" marT="16780" marB="16780" anchor="ctr">
                    <a:lnL>
                      <a:noFill/>
                    </a:lnL>
                    <a:lnR w="5080" cap="flat" cmpd="sng" algn="ctr">
                      <a:solidFill>
                        <a:srgbClr val="00C1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C1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60B2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392">
                <a:tc gridSpan="2">
                  <a:txBody>
                    <a:bodyPr/>
                    <a:lstStyle/>
                    <a:p>
                      <a:pPr marL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⑤ </a:t>
                      </a:r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개인기록카드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</a:p>
                  </a:txBody>
                  <a:tcPr marL="16780" marR="16780" marT="16780" marB="16780" anchor="ctr">
                    <a:lnL>
                      <a:noFill/>
                    </a:lnL>
                    <a:lnR w="5080" cap="flat" cmpd="sng" algn="ctr">
                      <a:solidFill>
                        <a:srgbClr val="A02A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60B2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60B2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0" marR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․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대학원입시홈페이지 소정양식 다운로드 후 작성 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부</a:t>
                      </a:r>
                    </a:p>
                    <a:p>
                      <a:pPr marL="50800" marR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․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경력사항이 없어도 개인기록카드는 반드시 제출해야 함</a:t>
                      </a:r>
                    </a:p>
                    <a:p>
                      <a:pPr marL="50800" marR="508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․ </a:t>
                      </a:r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경력사항 증빙서류는 구술면접 시 지참하여 면접위원이 요청할 경우 제시 바람</a:t>
                      </a:r>
                      <a:endParaRPr lang="ko-KR" altLang="en-US" sz="8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780" marR="16780" marT="16780" marB="16780" anchor="ctr">
                    <a:lnL w="5080" cap="flat" cmpd="sng" algn="ctr">
                      <a:solidFill>
                        <a:srgbClr val="A02A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080" cap="flat" cmpd="sng" algn="ctr">
                      <a:solidFill>
                        <a:srgbClr val="A02A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A02A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843366"/>
              </p:ext>
            </p:extLst>
          </p:nvPr>
        </p:nvGraphicFramePr>
        <p:xfrm>
          <a:off x="652461" y="3218097"/>
          <a:ext cx="5765802" cy="1996860"/>
        </p:xfrm>
        <a:graphic>
          <a:graphicData uri="http://schemas.openxmlformats.org/drawingml/2006/table">
            <a:tbl>
              <a:tblPr/>
              <a:tblGrid>
                <a:gridCol w="555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5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2378">
                <a:tc>
                  <a:txBody>
                    <a:bodyPr/>
                    <a:lstStyle/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구 분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806" marR="16806" marT="16806" marB="16806" anchor="ctr">
                    <a:lnL>
                      <a:noFill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30B3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D851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EFF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일 정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806" marR="16806" marT="16806" marB="16806"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EFF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장 소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806" marR="16806" marT="16806" marB="16806"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EFF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비 고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806" marR="16806" marT="16806" marB="16806" anchor="ctr">
                    <a:lnL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143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87">
                <a:tc>
                  <a:txBody>
                    <a:bodyPr/>
                    <a:lstStyle/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입학원서 접수</a:t>
                      </a:r>
                      <a:endParaRPr lang="ko-KR" altLang="en-US" sz="900" b="0" i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806" marR="16806" marT="16806" marB="16806" anchor="ctr">
                    <a:lnL>
                      <a:noFill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D851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D84E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2019.4.17.(</a:t>
                      </a:r>
                      <a:r>
                        <a:rPr lang="ko-KR" altLang="en-US" sz="9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수</a:t>
                      </a:r>
                      <a:r>
                        <a:rPr lang="en-US" altLang="ko-KR" sz="9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</a:t>
                      </a:r>
                      <a:br>
                        <a:rPr lang="en-US" altLang="ko-KR" sz="9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en-US" altLang="ko-KR" sz="9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~ 4.30.(</a:t>
                      </a:r>
                      <a:r>
                        <a:rPr lang="ko-KR" altLang="en-US" sz="9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화</a:t>
                      </a:r>
                      <a:r>
                        <a:rPr lang="en-US" altLang="ko-KR" sz="9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</a:t>
                      </a:r>
                      <a:r>
                        <a:rPr lang="en-US" altLang="ko-KR" sz="9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24:00</a:t>
                      </a:r>
                      <a:r>
                        <a:rPr lang="ko-KR" altLang="en-US" sz="9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까지</a:t>
                      </a:r>
                    </a:p>
                  </a:txBody>
                  <a:tcPr marL="16806" marR="16806" marT="16806" marB="16806"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대학원 입시</a:t>
                      </a:r>
                      <a:endParaRPr lang="ko-KR" altLang="en-US" sz="900" b="0" i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홈페이지</a:t>
                      </a:r>
                      <a:endParaRPr lang="ko-KR" altLang="en-US" sz="900" b="0" i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806" marR="16806" marT="16806" marB="16806"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인터넷 접수만 실시</a:t>
                      </a:r>
                      <a:r>
                        <a:rPr lang="en-US" altLang="ko-KR" sz="9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</a:t>
                      </a:r>
                      <a:r>
                        <a:rPr lang="en-US" altLang="ko-KR" sz="900" b="0" i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인터넷 접수 </a:t>
                      </a:r>
                      <a:r>
                        <a:rPr lang="en-US" altLang="ko-KR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24</a:t>
                      </a:r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시간 가능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806" marR="16806" marT="16806" marB="16806" anchor="ctr">
                    <a:lnL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685">
                <a:tc>
                  <a:txBody>
                    <a:bodyPr/>
                    <a:lstStyle/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입학원서 및 </a:t>
                      </a:r>
                      <a:endParaRPr lang="en-US" altLang="ko-KR" sz="8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관련서류제출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806" marR="16806" marT="16806" marB="16806" anchor="ctr">
                    <a:lnL>
                      <a:noFill/>
                    </a:lnL>
                    <a:lnR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D84E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D86B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5400" marR="254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인터넷 접수 후 입학원서 및 관련서류를 원서접수기간 내에 등기우편 또는 방문 제출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▶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등기우편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&lt;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택배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퀵서비스포함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&gt;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제출 </a:t>
                      </a:r>
                      <a:r>
                        <a:rPr lang="en-US" altLang="ko-KR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: 2019.5.2.(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목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16:00 </a:t>
                      </a:r>
                      <a:r>
                        <a:rPr lang="ko-KR" altLang="en-US" sz="800" b="0" i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도착분까지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유효함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  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․</a:t>
                      </a:r>
                      <a:r>
                        <a:rPr lang="ko-KR" altLang="en-US" sz="800" b="0" i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제출처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: 04066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서울 마포구 </a:t>
                      </a:r>
                      <a:r>
                        <a:rPr lang="ko-KR" altLang="en-US" sz="800" b="0" i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와우산로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94 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홍익대학교 대학원 </a:t>
                      </a:r>
                      <a:r>
                        <a:rPr lang="ko-KR" altLang="en-US" sz="800" b="0" i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교학팀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홍문관 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층 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521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호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입시담당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5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▶</a:t>
                      </a:r>
                      <a:r>
                        <a:rPr lang="ko-KR" altLang="en-US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방문 제출 </a:t>
                      </a:r>
                      <a:r>
                        <a:rPr lang="en-US" altLang="ko-KR" sz="7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: 2019.4.17.(</a:t>
                      </a:r>
                      <a:r>
                        <a:rPr lang="ko-KR" altLang="en-US" sz="7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수</a:t>
                      </a:r>
                      <a:r>
                        <a:rPr lang="en-US" altLang="ko-KR" sz="7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~ 5.2 </a:t>
                      </a:r>
                      <a:r>
                        <a:rPr lang="en-US" altLang="ko-KR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목</a:t>
                      </a:r>
                      <a:r>
                        <a:rPr lang="en-US" altLang="ko-KR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10:00~16:00</a:t>
                      </a:r>
                      <a:r>
                        <a:rPr lang="en-US" altLang="ko-KR" sz="5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6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토</a:t>
                      </a:r>
                      <a:r>
                        <a:rPr lang="en-US" altLang="ko-KR" sz="6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·</a:t>
                      </a:r>
                      <a:r>
                        <a:rPr lang="ko-KR" altLang="en-US" sz="6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일요일 및 공휴일 제외</a:t>
                      </a:r>
                      <a:r>
                        <a:rPr lang="en-US" altLang="ko-KR" sz="6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</a:t>
                      </a:r>
                      <a:r>
                        <a:rPr lang="ko-KR" altLang="en-US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서울캠퍼스 대학원 </a:t>
                      </a:r>
                      <a:r>
                        <a:rPr lang="ko-KR" altLang="en-US" sz="700" b="0" i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교학팀</a:t>
                      </a:r>
                      <a:r>
                        <a:rPr lang="en-US" altLang="ko-KR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홍문관 </a:t>
                      </a:r>
                      <a:r>
                        <a:rPr lang="en-US" altLang="ko-KR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</a:t>
                      </a:r>
                      <a:r>
                        <a:rPr lang="ko-KR" altLang="en-US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층 </a:t>
                      </a:r>
                      <a:r>
                        <a:rPr lang="en-US" altLang="ko-KR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521</a:t>
                      </a:r>
                      <a:r>
                        <a:rPr lang="ko-KR" altLang="en-US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호</a:t>
                      </a:r>
                      <a:r>
                        <a:rPr lang="en-US" altLang="ko-KR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25400" marR="254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※5.1.(</a:t>
                      </a: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수</a:t>
                      </a:r>
                      <a:r>
                        <a:rPr lang="en-US" altLang="ko-KR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</a:t>
                      </a: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공휴일로 인해 서류 접수 불가</a:t>
                      </a:r>
                      <a:endParaRPr lang="en-US" altLang="ko-KR" sz="800" b="0" i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25400" marR="254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※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제출서류는 아래 참조 </a:t>
                      </a:r>
                      <a:r>
                        <a:rPr lang="en-US" altLang="ko-KR" sz="800" b="1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(2019. 5. 2.(</a:t>
                      </a:r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목</a:t>
                      </a:r>
                      <a:r>
                        <a:rPr lang="en-US" altLang="ko-KR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16:00</a:t>
                      </a:r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까지 </a:t>
                      </a:r>
                      <a:r>
                        <a:rPr lang="ko-KR" altLang="en-US" sz="800" b="1" i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미제출</a:t>
                      </a:r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시 결격처리 됨</a:t>
                      </a:r>
                      <a:r>
                        <a:rPr lang="en-US" altLang="ko-KR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</a:p>
                    <a:p>
                      <a:pPr marL="25400" marR="254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※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문의처 운영시간 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: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월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~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금 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14:00~22:00 (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공휴일제외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endParaRPr lang="ko-KR" altLang="en-US" sz="8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806" marR="16806" marT="16806" marB="16806" anchor="ctr">
                    <a:lnL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342">
                <a:tc>
                  <a:txBody>
                    <a:bodyPr/>
                    <a:lstStyle/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구술면접</a:t>
                      </a:r>
                      <a:endParaRPr lang="ko-KR" altLang="en-US" sz="900" b="0" i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806" marR="16806" marT="16806" marB="16806" anchor="ctr">
                    <a:lnL>
                      <a:noFill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D86B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D866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2019.5.18.(</a:t>
                      </a:r>
                      <a:r>
                        <a:rPr lang="ko-KR" altLang="en-US" sz="900" b="1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토</a:t>
                      </a:r>
                      <a:r>
                        <a:rPr lang="en-US" altLang="ko-KR" sz="900" b="1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10:00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806" marR="16806" marT="16806" marB="16806"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서울캠퍼스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806" marR="16806" marT="16806" marB="16806"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∙시험시간 및 장소안내 </a:t>
                      </a:r>
                      <a:r>
                        <a:rPr lang="en-US" altLang="ko-KR" sz="7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: 5.16</a:t>
                      </a:r>
                      <a:r>
                        <a:rPr lang="en-US" altLang="ko-KR" sz="700" b="0" i="0" baseline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.(</a:t>
                      </a:r>
                      <a:r>
                        <a:rPr lang="ko-KR" altLang="en-US" sz="700" b="0" i="0" baseline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목</a:t>
                      </a:r>
                      <a:r>
                        <a:rPr lang="en-US" altLang="ko-KR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r>
                        <a:rPr lang="ko-KR" altLang="en-US" sz="7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대학원 입시홈페이지 공지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25400" marR="254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∙유의사항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: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시험당일 </a:t>
                      </a:r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수험표</a:t>
                      </a:r>
                      <a:r>
                        <a:rPr lang="en-US" altLang="ko-KR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800" b="1" i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진학어플라이</a:t>
                      </a:r>
                      <a:r>
                        <a:rPr lang="ko-KR" altLang="en-US" sz="800" b="0" i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인터넷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출력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및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254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                </a:t>
                      </a:r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신분증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을 반드시 지참할 것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806" marR="16806" marT="16806" marB="16806" anchor="ctr">
                    <a:lnL w="5080" cap="flat" cmpd="sng" algn="ctr">
                      <a:solidFill>
                        <a:srgbClr val="E02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4029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826">
                <a:tc>
                  <a:txBody>
                    <a:bodyPr/>
                    <a:lstStyle/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합격자 </a:t>
                      </a:r>
                      <a:endParaRPr lang="en-US" altLang="ko-KR" sz="8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발표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806" marR="16806" marT="16806" marB="16806" anchor="ctr">
                    <a:lnL>
                      <a:noFill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D866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D866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2019.5.31.(</a:t>
                      </a:r>
                      <a:r>
                        <a:rPr lang="ko-KR" altLang="en-US" sz="9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금</a:t>
                      </a:r>
                      <a:r>
                        <a:rPr lang="en-US" altLang="ko-KR" sz="9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</a:t>
                      </a:r>
                      <a:r>
                        <a:rPr lang="ko-KR" altLang="en-US" sz="9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예정</a:t>
                      </a:r>
                    </a:p>
                  </a:txBody>
                  <a:tcPr marL="16806" marR="16806" marT="16806" marB="16806"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대학원 입시</a:t>
                      </a:r>
                      <a:endParaRPr lang="ko-KR" altLang="en-US" sz="900" b="0" i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25400" marR="254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홈페이지</a:t>
                      </a:r>
                      <a:endParaRPr lang="ko-KR" altLang="en-US" sz="900" b="0" i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806" marR="16806" marT="16806" marB="16806" anchor="ctr">
                    <a:lnL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" cap="flat" cmpd="sng" algn="ctr">
                      <a:solidFill>
                        <a:srgbClr val="4029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별도의 교부절차 없이 대학원 입시홈페이지에서 합격확인 후 합격통지서 및 등록금 고지서 출력</a:t>
                      </a:r>
                      <a:endParaRPr lang="ko-KR" altLang="en-US" sz="9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6806" marR="16806" marT="16806" marB="16806" anchor="ctr">
                    <a:lnL w="5080" cap="flat" cmpd="sng" algn="ctr">
                      <a:solidFill>
                        <a:srgbClr val="4029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080" cap="flat" cmpd="sng" algn="ctr">
                      <a:solidFill>
                        <a:srgbClr val="4029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713665"/>
              </p:ext>
            </p:extLst>
          </p:nvPr>
        </p:nvGraphicFramePr>
        <p:xfrm>
          <a:off x="3385063" y="9420929"/>
          <a:ext cx="3110987" cy="206248"/>
        </p:xfrm>
        <a:graphic>
          <a:graphicData uri="http://schemas.openxmlformats.org/drawingml/2006/table">
            <a:tbl>
              <a:tblPr/>
              <a:tblGrid>
                <a:gridCol w="3110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indent="0" algn="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입학응시 관련 문의처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(02)320-1295 (</a:t>
                      </a:r>
                      <a:r>
                        <a:rPr lang="ko-KR" altLang="en-US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경영대학원 </a:t>
                      </a:r>
                      <a:r>
                        <a:rPr lang="ko-KR" altLang="en-US" sz="800" b="0" i="0" dirty="0" err="1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교학과</a:t>
                      </a:r>
                      <a:r>
                        <a:rPr lang="en-US" altLang="ko-KR" sz="800" b="0" i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endParaRPr lang="ko-KR" altLang="en-US" sz="800" b="0" i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7780" marR="17780" marT="17780" marB="17780" anchor="ctr">
                    <a:lnL>
                      <a:noFill/>
                    </a:lnL>
                    <a:lnR>
                      <a:noFill/>
                    </a:lnR>
                    <a:lnT w="13970" cap="flat" cmpd="sng" algn="ctr">
                      <a:solidFill>
                        <a:srgbClr val="B0BE4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" cap="flat" cmpd="sng" algn="ctr">
                      <a:solidFill>
                        <a:srgbClr val="B0BE4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131801"/>
              </p:ext>
            </p:extLst>
          </p:nvPr>
        </p:nvGraphicFramePr>
        <p:xfrm>
          <a:off x="350276" y="312045"/>
          <a:ext cx="6145774" cy="310134"/>
        </p:xfrm>
        <a:graphic>
          <a:graphicData uri="http://schemas.openxmlformats.org/drawingml/2006/table">
            <a:tbl>
              <a:tblPr/>
              <a:tblGrid>
                <a:gridCol w="6145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094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 </a:t>
                      </a:r>
                      <a:r>
                        <a:rPr lang="ko-KR" altLang="en-US" sz="1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j-cs"/>
                        </a:rPr>
                        <a:t>홍익대학교</a:t>
                      </a: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1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j-cs"/>
                        </a:rPr>
                        <a:t>경영대학원 </a:t>
                      </a:r>
                      <a:r>
                        <a:rPr lang="en-US" altLang="ko-KR" sz="1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j-cs"/>
                        </a:rPr>
                        <a:t>(</a:t>
                      </a:r>
                      <a:r>
                        <a:rPr lang="ko-KR" altLang="en-US" sz="1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j-cs"/>
                        </a:rPr>
                        <a:t>야간</a:t>
                      </a:r>
                      <a:r>
                        <a:rPr lang="en-US" altLang="ko-KR" sz="1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j-cs"/>
                        </a:rPr>
                        <a:t>)</a:t>
                      </a:r>
                      <a:r>
                        <a:rPr lang="ko-KR" altLang="en-US" sz="1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j-cs"/>
                        </a:rPr>
                        <a:t> 입시요강</a:t>
                      </a: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ECE9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ECE9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ECE9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ECE9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직사각형 1"/>
          <p:cNvSpPr/>
          <p:nvPr/>
        </p:nvSpPr>
        <p:spPr>
          <a:xfrm>
            <a:off x="654048" y="9161522"/>
            <a:ext cx="576580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o-KR" altLang="en-US" sz="800" dirty="0">
                <a:solidFill>
                  <a:srgbClr val="000000"/>
                </a:solidFill>
                <a:latin typeface="맑은 고딕" panose="020B0503020000020004" pitchFamily="50" charset="-127"/>
              </a:rPr>
              <a:t>입시요강  </a:t>
            </a:r>
            <a:r>
              <a:rPr lang="ko-KR" altLang="en-US" sz="900" dirty="0">
                <a:hlinkClick r:id="rId4"/>
              </a:rPr>
              <a:t>http://grad.hongik.ac.kr/renewal/sub_univ/admission/index.php?num=4</a:t>
            </a:r>
            <a:r>
              <a:rPr lang="ko-KR" altLang="en-US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2534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</TotalTime>
  <Words>499</Words>
  <Application>Microsoft Office PowerPoint</Application>
  <PresentationFormat>A4 용지(210x297mm)</PresentationFormat>
  <Paragraphs>160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나눔고딕</vt:lpstr>
      <vt:lpstr>맑은 고딕</vt:lpstr>
      <vt:lpstr>Arial</vt:lpstr>
      <vt:lpstr>Calibri</vt:lpstr>
      <vt:lpstr>Calibri Light</vt:lpstr>
      <vt:lpstr>Office 테마</vt:lpstr>
      <vt:lpstr>홍익대학교 경영대학원(야간)                   세무학 전공 소개</vt:lpstr>
      <vt:lpstr>PowerPoint 프레젠테이션</vt:lpstr>
    </vt:vector>
  </TitlesOfParts>
  <Company>Hongik Univ.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동영 김 동영 김</cp:lastModifiedBy>
  <cp:revision>42</cp:revision>
  <dcterms:created xsi:type="dcterms:W3CDTF">2018-04-17T21:02:48Z</dcterms:created>
  <dcterms:modified xsi:type="dcterms:W3CDTF">2019-04-22T01:00:36Z</dcterms:modified>
</cp:coreProperties>
</file>